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ink/ink1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5"/>
  </p:sldMasterIdLst>
  <p:notesMasterIdLst>
    <p:notesMasterId r:id="rId23"/>
  </p:notesMasterIdLst>
  <p:sldIdLst>
    <p:sldId id="256" r:id="rId6"/>
    <p:sldId id="269" r:id="rId7"/>
    <p:sldId id="273" r:id="rId8"/>
    <p:sldId id="272" r:id="rId9"/>
    <p:sldId id="271" r:id="rId10"/>
    <p:sldId id="284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70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C7"/>
    <a:srgbClr val="C00000"/>
    <a:srgbClr val="67D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7"/>
    <p:restoredTop sz="94681"/>
  </p:normalViewPr>
  <p:slideViewPr>
    <p:cSldViewPr snapToGrid="0">
      <p:cViewPr varScale="1">
        <p:scale>
          <a:sx n="272" d="100"/>
          <a:sy n="272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47572 9208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45429 4524 16383 0 0,'0'3'0'0'0,"0"4"0"0"0,0 5 0 0 0,0 1 0 0 0,0 2 0 0 0,0 2 0 0 0,0 1 0 0 0,0-1 0 0 0,0 0 0 0 0,0-2 0 0 0,0 0 0 0 0,0-1 0 0 0,0 0 0 0 0,0-1 0 0 0,0 3 0 0 0,0 0 0 0 0,0 0 0 0 0,2 2 0 0 0,4-2 0 0 0,0-2 0 0 0,1 2 0 0 0,0 2 0 0 0,-1 1 0 0 0,-2-1 0 0 0,0-3 0 0 0,1-2 0 0 0,-2-1 0 0 0,-1 0 0 0 0,0-1 0 0 0,-2 2 0 0 0,3 0 0 0 0,0 0 0 0 0,0 0 0 0 0,-1 0 0 0 0,2-2 0 0 0,0 0 0 0 0,-1-1 0 0 0,-1 2 0 0 0,0-1 0 0 0,-1 2 0 0 0,-1 0 0 0 0,0 0 0 0 0,0 1 0 0 0,0-1 0 0 0,-2 1 0 0 0,-1-1 0 0 0,0 1 0 0 0,0-1 0 0 0,-1 1 0 0 0,0-3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45294 5133 16383 0 0,'0'2'0'0'0,"0"4"0"0"0,0 2 0 0 0,0 2 0 0 0,0 3 0 0 0,0 0 0 0 0,-2 1 0 0 0,-1 0 0 0 0,0 0 0 0 0,-1 0 0 0 0,-1-1 0 0 0,-1 1 0 0 0,0-3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45155 5080 16383 0 0,'-2'0'0'0'0,"-3"0"0"0"0,-6 0 0 0 0,-3 0 0 0 0,-1 0 0 0 0,0 0 0 0 0,-1 0 0 0 0,1 0 0 0 0,1 0 0 0 0,-1 0 0 0 0,2 0 0 0 0,-1 0 0 0 0,1 0 0 0 0,1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37280 2963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37253 2963 16383 0 0,'3'0'0'0'0,"2"0"0"0"0,3 0 0 0 0,3 0 0 0 0,1 0 0 0 0,4 0 0 0 0,3 0 0 0 0,1 0 0 0 0,4 0 0 0 0,2 0 0 0 0,4 0 0 0 0,-1 0 0 0 0,-3 0 0 0 0,-2 0 0 0 0,-2 0 0 0 0,-1 0 0 0 0,-1 0 0 0 0,-2 0 0 0 0,-2 0 0 0 0,2 0 0 0 0,-1 0 0 0 0,-1 0 0 0 0,0 0 0 0 0,1 0 0 0 0,0 0 0 0 0,4 0 0 0 0,3 0 0 0 0,0 0 0 0 0,3 0 0 0 0,-2 0 0 0 0,1 0 0 0 0,-3 0 0 0 0,0 0 0 0 0,0 0 0 0 0,-1 0 0 0 0,0 0 0 0 0,-2 0 0 0 0,1 0 0 0 0,-1 0 0 0 0,1 0 0 0 0,3 0 0 0 0,0 0 0 0 0,3 0 0 0 0,4 0 0 0 0,3 0 0 0 0,5 0 0 0 0,-2 0 0 0 0,0 0 0 0 0,3 0 0 0 0,-3 0 0 0 0,-2 0 0 0 0,-1 0 0 0 0,-5 0 0 0 0,-5 0 0 0 0,-1 0 0 0 0,-1 0 0 0 0,76 0 0 0 0,26 0 0 0 0,2 0 0 0 0,-13 0 0 0 0,-17 0 0 0 0,-19 0 0 0 0,-14 0 0 0 0,-12 0 0 0 0,-8 0 0 0 0,-5 0 0 0 0,0 0 0 0 0,-1 0 0 0 0,2 3 0 0 0,-1 0 0 0 0,2 4 0 0 0,-4 2 0 0 0,2 0 0 0 0,1 0 0 0 0,-1-2 0 0 0,-6 0 0 0 0,-3-1 0 0 0,-4 0 0 0 0,-2 0 0 0 0,-3-2 0 0 0,-2-1 0 0 0,1-1 0 0 0,1 1 0 0 0,4 1 0 0 0,7 1 0 0 0,6 2 0 0 0,2 1 0 0 0,-2-2 0 0 0,-3-2 0 0 0,2 1 0 0 0,1 2 0 0 0,-1-1 0 0 0,3 0 0 0 0,9 2 0 0 0,2 1 0 0 0,-2-2 0 0 0,-5-2 0 0 0,-3-2 0 0 0,-6 1 0 0 0,-4 0 0 0 0,-5-1 0 0 0,-4-1 0 0 0,0 0 0 0 0,5-2 0 0 0,-1 3 0 0 0,-2 0 0 0 0,3 2 0 0 0,-2 0 0 0 0,2-1 0 0 0,-1 0 0 0 0,0-2 0 0 0,3-1 0 0 0,2 2 0 0 0,2 0 0 0 0,0 2 0 0 0,-1 5 0 0 0,-2 0 0 0 0,0 1 0 0 0,-2-1 0 0 0,1-2 0 0 0,-1-1 0 0 0,8 1 0 0 0,9-1 0 0 0,21 6 0 0 0,6 0 0 0 0,-6-2 0 0 0,4-1 0 0 0,-5 3 0 0 0,-9-1 0 0 0,-12-3 0 0 0,-3 0 0 0 0,25 14 0 0 0,6 4 0 0 0,1 1 0 0 0,-3-2 0 0 0,-9-3 0 0 0,-6-2 0 0 0,-6-4 0 0 0,-8-4 0 0 0,-8-4 0 0 0,-7-2 0 0 0,-1 1 0 0 0,-3-2 0 0 0,3 4 0 0 0,1-1 0 0 0,4 3 0 0 0,-2 0 0 0 0,3-1 0 0 0,2 1 0 0 0,5 1 0 0 0,1-3 0 0 0,-2 0 0 0 0,1 1 0 0 0,0-3 0 0 0,-2 1 0 0 0,-3-2 0 0 0,-4 1 0 0 0,-2 1 0 0 0,-2-1 0 0 0,1-2 0 0 0,0 0 0 0 0,2 2 0 0 0,0-1 0 0 0,-2 1 0 0 0,-1-1 0 0 0,2 0 0 0 0,0 2 0 0 0,-3-1 0 0 0,-3-1 0 0 0,2-1 0 0 0,4 2 0 0 0,0 2 0 0 0,0-2 0 0 0,-2-1 0 0 0,2 0 0 0 0,-1 1 0 0 0,-1 0 0 0 0,3 0 0 0 0,1 1 0 0 0,1-1 0 0 0,4 1 0 0 0,-1 1 0 0 0,-1-2 0 0 0,-2-1 0 0 0,-3-3 0 0 0,-4-1 0 0 0,-3-2 0 0 0,-3-1 0 0 0,-4 3 0 0 0,-2-1 0 0 0,0 1 0 0 0,1-1 0 0 0,0-1 0 0 0,1 2 0 0 0,0 1 0 0 0,4 3 0 0 0,2 2 0 0 0,4 0 0 0 0,0 0 0 0 0,1 0 0 0 0,-2-1 0 0 0,-1-3 0 0 0,-2-1 0 0 0,-5 0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49907 4818 16383 0 0,'-3'-2'0'0'0,"0"-3"0"0"0,-2-1 0 0 0,0-2 0 0 0,0-1 0 0 0,-1 0 0 0 0,1 0 0 0 0,-1-1 0 0 0,0-1 0 0 0,1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49803 4921 16383 0 0,'-2'0'0'0'0,"-4"0"0"0"0,-2 0 0 0 0,-3 0 0 0 0,-1 0 0 0 0,-1 0 0 0 0,-1 0 0 0 0,0 0 0 0 0,0 0 0 0 0,2 3 0 0 0,2 0 0 0 0,1 2 0 0 0,5 0 0 0 0,6 0 0 0 0,5-2 0 0 0,0-1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49800 4948 16383 0 0,'0'2'0'0'0,"-2"1"0"0"0,-4 0 0 0 0,-2-1 0 0 0,0 2 0 0 0,-1 0 0 0 0,-2 0 0 0 0,2 1 0 0 0,2 2 0 0 0,2 2 0 0 0,0-1 0 0 0,-2-1 0 0 0,-1-2 0 0 0,-3-2 0 0 0,-1 1 0 0 0,0 0 0 0 0,1-1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46302 3863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51197 13203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8T11:52:50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39238 6005 16383 0 0,'2'0'0'0'0,"1"-2"0"0"0,2-1 0 0 0,3 0 0 0 0,2 0 0 0 0,1 2 0 0 0,2-3 0 0 0,1 1 0 0 0,-1-3 0 0 0,1 1 0 0 0,0 0 0 0 0,0 2 0 0 0,0 1 0 0 0,2 1 0 0 0,0 0 0 0 0,3-1 0 0 0,4-1 0 0 0,4-2 0 0 0,1 0 0 0 0,0 1 0 0 0,-1 1 0 0 0,-2 0 0 0 0,-2 2 0 0 0,-4 1 0 0 0,-1 0 0 0 0,-3-3 0 0 0,-1 1 0 0 0,0-1 0 0 0,-1 1 0 0 0,0 0 0 0 0,0 1 0 0 0,0 1 0 0 0,7 0 0 0 0,4-5 0 0 0,2-1 0 0 0,-1 0 0 0 0,-1 2 0 0 0,-3 1 0 0 0,-2 1 0 0 0,-3 0 0 0 0,-1 2 0 0 0,-2 0 0 0 0,1-2 0 0 0,-1-1 0 0 0,0 1 0 0 0,0-1 0 0 0,0 2 0 0 0,0 0 0 0 0,0 0 0 0 0,1 1 0 0 0,-1 0 0 0 0,5-2 0 0 0,2-1 0 0 0,-1-2 0 0 0,-1 0 0 0 0,-1 0 0 0 0,-2 2 0 0 0,2 1 0 0 0,0-2 0 0 0,0 1 0 0 0,-2 0 0 0 0,0 0 0 0 0,-3 0 0 0 0,-1-1 0 0 0,-1 1 0 0 0,1 0 0 0 0,1 2 0 0 0,3 0 0 0 0,0 0 0 0 0,1 1 0 0 0,0 0 0 0 0,2 0 0 0 0,-1-2 0 0 0,0-1 0 0 0,-1 1 0 0 0,0-3 0 0 0,-2 0 0 0 0,0 1 0 0 0,-1 2 0 0 0,1 0 0 0 0,-1-2 0 0 0,0 1 0 0 0,1 0 0 0 0,1-4 0 0 0,2 0 0 0 0,-1 0 0 0 0,0 2 0 0 0,-1 1 0 0 0,-1 2 0 0 0,0 1 0 0 0,0 1 0 0 0,-3-2 0 0 0,0-1 0 0 0,-1-2 0 0 0,1 0 0 0 0,1 1 0 0 0,2-2 0 0 0,5-1 0 0 0,0 0 0 0 0,-1 1 0 0 0,0 2 0 0 0,-4-1 0 0 0,0 1 0 0 0,1 0 0 0 0,-1 2 0 0 0,0-2 0 0 0,2-2 0 0 0,3 0 0 0 0,3 1 0 0 0,0-1 0 0 0,-4-2 0 0 0,-3 0 0 0 0,-1 3 0 0 0,-1 0 0 0 0,0 3 0 0 0,-1-2 0 0 0,1-1 0 0 0,2-1 0 0 0,-1-2 0 0 0,-1 2 0 0 0,0 0 0 0 0,-3 0 0 0 0,0 1 0 0 0,0 1 0 0 0,-1-1 0 0 0,-1 0 0 0 0,2 2 0 0 0,-2-2 0 0 0,0 0 0 0 0,2 1 0 0 0,1 2 0 0 0,-2-2 0 0 0,1 0 0 0 0,0 1 0 0 0,-1-2 0 0 0,0 1 0 0 0,0-2 0 0 0,2 0 0 0 0,1-1 0 0 0,0 1 0 0 0,1-2 0 0 0,1 2 0 0 0,-1-1 0 0 0,1 0 0 0 0,0 0 0 0 0,-1-2 0 0 0,3 1 0 0 0,3 2 0 0 0,1 0 0 0 0,-2-2 0 0 0,0 0 0 0 0,-2 3 0 0 0,-1 1 0 0 0,-3-1 0 0 0,-2-1 0 0 0,1-1 0 0 0,0 2 0 0 0,0 1 0 0 0,4 2 0 0 0,1-2 0 0 0,0 1 0 0 0,-1-2 0 0 0,0-1 0 0 0,0 2 0 0 0,-1 1 0 0 0,0 1 0 0 0,0-1 0 0 0,-1-1 0 0 0,-2-1 0 0 0,-1 0 0 0 0,1 0 0 0 0,0 2 0 0 0,1 1 0 0 0,0-1 0 0 0,1-1 0 0 0,-2-1 0 0 0,-1 0 0 0 0,1-2 0 0 0,0 1 0 0 0,1 1 0 0 0,1-1 0 0 0,-1 1 0 0 0,-1-1 0 0 0,0 0 0 0 0,0 2 0 0 0,0 0 0 0 0,1 0 0 0 0,-2-2 0 0 0,0 0 0 0 0,0 0 0 0 0,1 3 0 0 0,1 0 0 0 0,1 0 0 0 0,-2-3 0 0 0,-1 0 0 0 0,0 1 0 0 0,2-1 0 0 0,0 0 0 0 0,0 2 0 0 0,4-1 0 0 0,0 0 0 0 0,0 1 0 0 0,-2-1 0 0 0,-2 0 0 0 0,0-1 0 0 0,0 1 0 0 0,0 0 0 0 0,0 2 0 0 0,1 1 0 0 0,0-1 0 0 0,0-3 0 0 0,1 0 0 0 0,-1-1 0 0 0,1-2 0 0 0,-1 0 0 0 0,1 3 0 0 0,-1 1 0 0 0,-1 0 0 0 0,-2 0 0 0 0,1 0 0 0 0,-3 2 0 0 0,-1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355317d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0355317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46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3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5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52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355317d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355317d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6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56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6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55317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55317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782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91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55317d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55317d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09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58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87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143000" y="84218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  <a:defRPr sz="480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143000" y="2701510"/>
            <a:ext cx="6858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21439" marR="0" lvl="1" indent="-3939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2881" marR="0" lvl="2" indent="-7881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64322" marR="0" lvl="3" indent="-11822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85763" marR="0" lvl="4" indent="-3063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607205" marR="0" lvl="5" indent="-700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928644" marR="0" lvl="6" indent="-10944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250085" marR="0" lvl="7" indent="-2185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71526" marR="0" lvl="8" indent="-6126" algn="ctr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1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628427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52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317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4699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35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8001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9525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117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827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1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458398" y="4767616"/>
            <a:ext cx="20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428" y="1594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426" y="10230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  <a:defRPr b="1" i="0" u="none" strike="noStrike" cap="none">
                <a:solidFill>
                  <a:srgbClr val="C00000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013" y="4924165"/>
            <a:ext cx="1104900" cy="1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8088574" y="4905391"/>
            <a:ext cx="8541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43" b="0" i="0" u="none" strike="noStrike" cap="none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symplectic.co.uk</a:t>
            </a:r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 b="0" i="0" u="none" strike="noStrike" cap="none">
                <a:solidFill>
                  <a:schemeClr val="dk1"/>
                </a:solidFill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i="0" u="none" strike="noStrike" cap="none">
                <a:solidFill>
                  <a:schemeClr val="dk1"/>
                </a:solidFill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0" i="0" u="none" strike="noStrike" cap="none">
                <a:solidFill>
                  <a:schemeClr val="dk1"/>
                </a:solidFill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  <a:defRPr sz="3094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574527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932302" y="1369594"/>
            <a:ext cx="3890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428" y="273752"/>
            <a:ext cx="7887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428" y="1369592"/>
            <a:ext cx="78870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information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lshtm.topdesk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s.lshtm.ac.u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image" Target="../media/image19.png"/><Relationship Id="rId3" Type="http://schemas.openxmlformats.org/officeDocument/2006/relationships/image" Target="../media/image8.png"/><Relationship Id="rId21" Type="http://schemas.openxmlformats.org/officeDocument/2006/relationships/customXml" Target="../ink/ink10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5" Type="http://schemas.openxmlformats.org/officeDocument/2006/relationships/customXml" Target="../ink/ink1.xml"/><Relationship Id="rId15" Type="http://schemas.openxmlformats.org/officeDocument/2006/relationships/image" Target="../media/image14.png"/><Relationship Id="rId23" Type="http://schemas.openxmlformats.org/officeDocument/2006/relationships/customXml" Target="../ink/ink11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image" Target="../media/image9.jpeg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C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12795" y="3506857"/>
            <a:ext cx="4013700" cy="1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825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412795" y="2298739"/>
            <a:ext cx="6114065" cy="152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sz="4400" b="1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Elements Profiles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elements.lshtm.ac.uk</a:t>
            </a:r>
          </a:p>
        </p:txBody>
      </p:sp>
      <p:pic>
        <p:nvPicPr>
          <p:cNvPr id="78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 descr="Symplectic Elements logo"/>
          <p:cNvPicPr preferRelativeResize="0">
            <a:picLocks noChangeAspect="1"/>
          </p:cNvPicPr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3824" y="421971"/>
            <a:ext cx="3503928" cy="89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London School of Hygiene and Tropical Medicine logo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95" y="191700"/>
            <a:ext cx="2829888" cy="1355664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picture containing screenshot, text, design&#10;&#10;Description automatically generated">
            <a:extLst>
              <a:ext uri="{FF2B5EF4-FFF2-40B4-BE49-F238E27FC236}">
                <a16:creationId xmlns:a16="http://schemas.microsoft.com/office/drawing/2014/main" id="{BA1820E5-1734-2CBE-6E10-39D95B09D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9" r="19769" b="14550"/>
          <a:stretch/>
        </p:blipFill>
        <p:spPr>
          <a:xfrm>
            <a:off x="628428" y="407963"/>
            <a:ext cx="7887000" cy="327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854591-5D15-33BA-B439-BE8B6DB9C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24" r="57588" b="23771"/>
          <a:stretch/>
        </p:blipFill>
        <p:spPr>
          <a:xfrm>
            <a:off x="628427" y="301596"/>
            <a:ext cx="6447621" cy="43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F83BFF7-3D34-8F2B-3170-FB96CBC42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20" r="34443" b="15729"/>
          <a:stretch/>
        </p:blipFill>
        <p:spPr>
          <a:xfrm>
            <a:off x="628428" y="295422"/>
            <a:ext cx="7760606" cy="430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CD19A763-96B5-37EF-BA15-47B0D897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8" y="259009"/>
            <a:ext cx="7772400" cy="437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hat&#10;&#10;Description automatically generated with medium confidence">
            <a:extLst>
              <a:ext uri="{FF2B5EF4-FFF2-40B4-BE49-F238E27FC236}">
                <a16:creationId xmlns:a16="http://schemas.microsoft.com/office/drawing/2014/main" id="{FDF67299-4229-9E88-F2DA-0D037A7AC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4" r="23259" b="22988"/>
          <a:stretch/>
        </p:blipFill>
        <p:spPr>
          <a:xfrm>
            <a:off x="628428" y="311541"/>
            <a:ext cx="7015018" cy="26582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A8D19B-37DC-9BA0-766B-FBD1F08E0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258" t="34630" r="27807" b="33634"/>
          <a:stretch/>
        </p:blipFill>
        <p:spPr>
          <a:xfrm>
            <a:off x="-1615441" y="3019865"/>
            <a:ext cx="9258887" cy="18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4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5F006D-8515-801B-5D41-83298889CD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8" r="42285" b="21626"/>
          <a:stretch/>
        </p:blipFill>
        <p:spPr>
          <a:xfrm>
            <a:off x="628428" y="295422"/>
            <a:ext cx="7629398" cy="40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5162772" cy="2276328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F6A87BF-DD22-812A-0F1E-B381666B4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34" t="21804" r="59080" b="32629"/>
          <a:stretch/>
        </p:blipFill>
        <p:spPr>
          <a:xfrm>
            <a:off x="-227988" y="0"/>
            <a:ext cx="8513787" cy="50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66403" y="18830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Help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>
            <a:off x="566399" y="1503753"/>
            <a:ext cx="4255857" cy="21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</a:rPr>
              <a:t>Further material is available via the </a:t>
            </a:r>
            <a:r>
              <a:rPr lang="en-GB" sz="1400">
                <a:latin typeface="Roboto"/>
                <a:ea typeface="Roboto"/>
                <a:hlinkClick r:id="rId3"/>
              </a:rPr>
              <a:t>Help Page.</a:t>
            </a:r>
            <a:endParaRPr lang="en-GB" sz="1400"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0"/>
              </a:spcBef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Further help can be sought via </a:t>
            </a:r>
            <a:r>
              <a:rPr lang="en-GB" sz="1400">
                <a:latin typeface="Roboto"/>
                <a:ea typeface="Roboto"/>
                <a:cs typeface="Roboto"/>
                <a:sym typeface="Roboto"/>
                <a:hlinkClick r:id="rId4"/>
              </a:rPr>
              <a:t>ServiceDesk 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. </a:t>
            </a:r>
            <a:endParaRPr lang="en-GB"/>
          </a:p>
          <a:p>
            <a:pPr marL="1200150" lvl="1" indent="-285750">
              <a:lnSpc>
                <a:spcPct val="114999"/>
              </a:lnSpc>
              <a:spcBef>
                <a:spcPts val="0"/>
              </a:spcBef>
            </a:pPr>
            <a:r>
              <a:rPr lang="en-GB" sz="1000">
                <a:ea typeface="Roboto"/>
              </a:rPr>
              <a:t>Library, Archive &amp; Open Research Services</a:t>
            </a: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-GB" sz="600">
                <a:ea typeface="Roboto"/>
              </a:rPr>
              <a:t>Elements(CRIS)</a:t>
            </a:r>
            <a:endParaRPr lang="en-GB" sz="600"/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00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Elements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28428" y="824136"/>
            <a:ext cx="5930027" cy="4028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is the School’s Research Information System. It allows you to </a:t>
            </a:r>
            <a:r>
              <a:rPr lang="en-GB" sz="1200" dirty="0">
                <a:latin typeface="Roboto"/>
                <a:ea typeface="Roboto"/>
              </a:rPr>
              <a:t>p</a:t>
            </a:r>
            <a:r>
              <a:rPr lang="en-GB" sz="1200" dirty="0">
                <a:ea typeface="Roboto"/>
              </a:rPr>
              <a:t>roduce Public web profiles, and CVs tailored to School review and promotions procedures.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To produce an up-to-date Profile or CV, you need to: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employment and education details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or Claim missing publications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 yourself to Grants where you are a named Co-Investigator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Add/update professional activities such as Honours, Prizes, Learned Society, Journal and Funding Body roles 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Check your Discovery Profile on </a:t>
            </a:r>
            <a:r>
              <a:rPr lang="en-GB" sz="1200" dirty="0" err="1">
                <a:latin typeface="Roboto"/>
                <a:ea typeface="Roboto"/>
                <a:cs typeface="Roboto"/>
              </a:rPr>
              <a:t>profiles.lshtm.ac.uk</a:t>
            </a:r>
            <a:r>
              <a:rPr lang="en-GB" sz="1200" dirty="0">
                <a:latin typeface="Roboto"/>
                <a:ea typeface="Roboto"/>
                <a:cs typeface="Roboto"/>
              </a:rPr>
              <a:t> and </a:t>
            </a:r>
            <a:r>
              <a:rPr lang="en-GB" sz="1200" dirty="0" err="1">
                <a:latin typeface="Roboto"/>
                <a:ea typeface="Roboto"/>
                <a:cs typeface="Roboto"/>
              </a:rPr>
              <a:t>lshtm.ac.uk</a:t>
            </a:r>
            <a:r>
              <a:rPr lang="en-GB" sz="1200" dirty="0">
                <a:latin typeface="Roboto"/>
                <a:ea typeface="Roboto"/>
                <a:cs typeface="Roboto"/>
              </a:rPr>
              <a:t>/people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the CV, check the automated output of the above, make any corrections in Elements</a:t>
            </a:r>
            <a:endParaRPr lang="en-GB" dirty="0">
              <a:ea typeface="Roboto"/>
            </a:endParaRP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Generate final CV draft</a:t>
            </a:r>
          </a:p>
          <a:p>
            <a:pPr marL="171450" indent="-171450" algn="just">
              <a:lnSpc>
                <a:spcPct val="114999"/>
              </a:lnSpc>
            </a:pPr>
            <a:r>
              <a:rPr lang="en-GB" sz="1200" dirty="0">
                <a:latin typeface="Roboto"/>
                <a:ea typeface="Roboto"/>
                <a:cs typeface="Roboto"/>
              </a:rPr>
              <a:t>fill in the manual sections</a:t>
            </a:r>
            <a:endParaRPr lang="en-GB" dirty="0"/>
          </a:p>
          <a:p>
            <a:pPr marL="0" indent="0" algn="just">
              <a:lnSpc>
                <a:spcPct val="114999"/>
              </a:lnSpc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buNone/>
            </a:pPr>
            <a:r>
              <a:rPr lang="en-GB" sz="1100" dirty="0">
                <a:latin typeface="Roboto"/>
                <a:ea typeface="Roboto"/>
                <a:cs typeface="Roboto"/>
                <a:sym typeface="Roboto"/>
              </a:rPr>
              <a:t>  </a:t>
            </a:r>
            <a:endParaRPr lang="en-GB" sz="1100" dirty="0"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703"/>
              </a:spcBef>
              <a:spcAft>
                <a:spcPts val="0"/>
              </a:spcAft>
              <a:buNone/>
            </a:pPr>
            <a:endParaRPr lang="en-GB" sz="1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97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7887000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Elements Internal Profile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3678584"/>
            <a:ext cx="6989761" cy="1198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Elements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 and web profiles: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Education, Experience, Degrees, Certifications and Post-Graduate Training. It is only visible to other logged in Elements users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and public profiles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447C41-9152-4EA7-91C8-C53D29DA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69" y="864650"/>
            <a:ext cx="5295577" cy="26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0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23306" y="83898"/>
            <a:ext cx="8264770" cy="6167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>
                <a:latin typeface="Roboto"/>
                <a:ea typeface="Roboto"/>
                <a:cs typeface="Roboto"/>
                <a:sym typeface="Roboto"/>
              </a:rPr>
              <a:t>Elements CV Template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78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8200" y="191700"/>
            <a:ext cx="2515800" cy="47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5CF11571-ACA1-4CD5-BFC9-955A8CAF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78" y="1372996"/>
            <a:ext cx="2743200" cy="3182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B83284-737F-45AD-8C8A-545A26B3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756" y="915605"/>
            <a:ext cx="2743200" cy="3641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06B387-2EDB-431C-98B2-2C510D8335EF}"/>
              </a:ext>
            </a:extLst>
          </p:cNvPr>
          <p:cNvSpPr txBox="1"/>
          <p:nvPr/>
        </p:nvSpPr>
        <p:spPr>
          <a:xfrm>
            <a:off x="323527" y="62865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Elements will generate a Word document conforming to the School CV template, and pre-loaded with data from Elements, plus blank sections to be completed manually</a:t>
            </a:r>
          </a:p>
        </p:txBody>
      </p:sp>
    </p:spTree>
    <p:extLst>
      <p:ext uri="{BB962C8B-B14F-4D97-AF65-F5344CB8AC3E}">
        <p14:creationId xmlns:p14="http://schemas.microsoft.com/office/powerpoint/2010/main" val="20834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28428" y="45152"/>
            <a:ext cx="2428691" cy="9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050" dirty="0">
                <a:latin typeface="Roboto"/>
                <a:ea typeface="Roboto"/>
                <a:cs typeface="Roboto"/>
                <a:sym typeface="Roboto"/>
              </a:rPr>
              <a:t>Edit Profile for CV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05700" y="888890"/>
            <a:ext cx="3100655" cy="3466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Your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Profile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 contains some of the details that make up the CV template: </a:t>
            </a: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Name</a:t>
            </a:r>
            <a:r>
              <a:rPr lang="en-GB" sz="1200" dirty="0">
                <a:latin typeface="Roboto"/>
                <a:ea typeface="Roboto"/>
                <a:cs typeface="Roboto"/>
              </a:rPr>
              <a:t> can be modified via Menu – About Me - Set Preferred Name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Title and Dept</a:t>
            </a:r>
            <a:r>
              <a:rPr lang="en-GB" sz="1200" dirty="0">
                <a:latin typeface="Roboto"/>
                <a:ea typeface="Roboto"/>
                <a:cs typeface="Roboto"/>
              </a:rPr>
              <a:t> are drawn from HR/Registry records – contact them for corrections</a:t>
            </a: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</a:rPr>
              <a:t>Education, Experience, Degrees, Certifications and Post-Graduate Training </a:t>
            </a:r>
            <a:endParaRPr lang="en-GB" sz="1200" dirty="0">
              <a:solidFill>
                <a:srgbClr val="C00000"/>
              </a:solidFill>
              <a:latin typeface="Roboto"/>
              <a:ea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</a:rPr>
              <a:t>Enter in Elements – Edit Profile</a:t>
            </a: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indent="0" algn="just">
              <a:lnSpc>
                <a:spcPct val="115000"/>
              </a:lnSpc>
              <a:spcBef>
                <a:spcPts val="500"/>
              </a:spcBef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  <a:p>
            <a:pPr marL="0" indent="0" algn="just">
              <a:lnSpc>
                <a:spcPct val="114999"/>
              </a:lnSpc>
              <a:spcBef>
                <a:spcPts val="500"/>
              </a:spcBef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Elements also feeds 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Publications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Professional Activities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GB" sz="12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Grants </a:t>
            </a:r>
            <a:r>
              <a:rPr lang="en-GB"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into the CV (See Menu – My Profile – My Work for details)</a:t>
            </a:r>
            <a:endParaRPr lang="en-GB" sz="1200" dirty="0">
              <a:solidFill>
                <a:schemeClr val="tx1"/>
              </a:solidFill>
              <a:latin typeface="Roboto"/>
              <a:ea typeface="Roboto"/>
              <a:cs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GB" sz="1200" dirty="0">
              <a:latin typeface="Roboto"/>
              <a:ea typeface="Roboto"/>
              <a:cs typeface="Roboto"/>
            </a:endParaRPr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67C2EF-6FF2-4E78-8CB3-B4609D91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7" y="112363"/>
            <a:ext cx="2882513" cy="4695986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FC785A-30C3-41C3-827A-48B1B61F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802" y="111781"/>
            <a:ext cx="1668006" cy="1001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14:cNvPr>
              <p14:cNvContentPartPr/>
              <p14:nvPr/>
            </p14:nvContentPartPr>
            <p14:xfrm>
              <a:off x="7705563" y="1632164"/>
              <a:ext cx="9525" cy="95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EB9651-9605-4CE0-A860-3BB467D2DF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9313" y="1155914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14:cNvPr>
              <p14:cNvContentPartPr/>
              <p14:nvPr/>
            </p14:nvContentPartPr>
            <p14:xfrm>
              <a:off x="5821550" y="494007"/>
              <a:ext cx="9525" cy="952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848908-65D8-48F1-BA44-33A32D23B6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300" y="17757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14:cNvPr>
              <p14:cNvContentPartPr/>
              <p14:nvPr/>
            </p14:nvContentPartPr>
            <p14:xfrm>
              <a:off x="5816707" y="494007"/>
              <a:ext cx="2333625" cy="37147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DF99EC-AFB1-4004-9ECD-D33191158B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8703" y="476216"/>
                <a:ext cx="2369272" cy="406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14:cNvPr>
              <p14:cNvContentPartPr/>
              <p14:nvPr/>
            </p14:nvContentPartPr>
            <p14:xfrm>
              <a:off x="8124016" y="819051"/>
              <a:ext cx="19050" cy="28575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31722F-E660-43AD-998F-C61426EA11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4966" y="801192"/>
                <a:ext cx="56769" cy="63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14:cNvPr>
              <p14:cNvContentPartPr/>
              <p14:nvPr/>
            </p14:nvContentPartPr>
            <p14:xfrm>
              <a:off x="8090401" y="852406"/>
              <a:ext cx="476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300184-926B-4BC4-B9E5-A599FFD9CF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72084" y="834767"/>
                <a:ext cx="83893" cy="44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14:cNvPr>
              <p14:cNvContentPartPr/>
              <p14:nvPr/>
            </p14:nvContentPartPr>
            <p14:xfrm>
              <a:off x="8089321" y="857249"/>
              <a:ext cx="47625" cy="285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9A5457-39CA-4D46-B295-D7D61519DE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71281" y="838932"/>
                <a:ext cx="83344" cy="64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14:cNvPr>
              <p14:cNvContentPartPr/>
              <p14:nvPr/>
            </p14:nvContentPartPr>
            <p14:xfrm>
              <a:off x="7473088" y="658677"/>
              <a:ext cx="9525" cy="952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6AC94F-0785-4017-88D1-025D82009D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4963" y="420552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14:cNvPr>
              <p14:cNvContentPartPr/>
              <p14:nvPr/>
            </p14:nvContentPartPr>
            <p14:xfrm>
              <a:off x="6179948" y="885201"/>
              <a:ext cx="1114425" cy="32385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881150-8AA6-4D07-ACF7-C7A4FE82B3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70969" y="876265"/>
                <a:ext cx="1132023" cy="34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14:cNvPr>
              <p14:cNvContentPartPr/>
              <p14:nvPr/>
            </p14:nvContentPartPr>
            <p14:xfrm>
              <a:off x="7313262" y="779758"/>
              <a:ext cx="28575" cy="2476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547A3A-EF3F-40E5-B6A5-5E208E2D70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04550" y="770733"/>
                <a:ext cx="45650" cy="26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14:cNvPr>
              <p14:cNvContentPartPr/>
              <p14:nvPr/>
            </p14:nvContentPartPr>
            <p14:xfrm>
              <a:off x="7283191" y="891152"/>
              <a:ext cx="9525" cy="5715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1EF95B-7520-4D21-A847-FDD667802B7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75253" y="881433"/>
                <a:ext cx="25083" cy="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14:cNvPr>
              <p14:cNvContentPartPr/>
              <p14:nvPr/>
            </p14:nvContentPartPr>
            <p14:xfrm>
              <a:off x="7231343" y="881465"/>
              <a:ext cx="66675" cy="952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3B5495-B37F-494E-8664-2E853AD6E7B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21818" y="643340"/>
                <a:ext cx="85344" cy="476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54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14:cNvPr>
              <p14:cNvContentPartPr/>
              <p14:nvPr/>
            </p14:nvContentPartPr>
            <p14:xfrm>
              <a:off x="8369084" y="2368334"/>
              <a:ext cx="9525" cy="9525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D463A8-7557-450A-98A0-51EB2D90E8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0959" y="2130209"/>
                <a:ext cx="476250" cy="47625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756347-3223-9018-707A-E883F1FA9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6465" y="324655"/>
            <a:ext cx="2283480" cy="553779"/>
          </a:xfrm>
        </p:spPr>
        <p:txBody>
          <a:bodyPr/>
          <a:lstStyle/>
          <a:p>
            <a:pPr marL="88900" indent="0">
              <a:buNone/>
            </a:pPr>
            <a:r>
              <a:rPr lang="en-US" sz="2000" dirty="0"/>
              <a:t>Discovery Profile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D03938-4A94-5327-EA1B-67D45222AB7B}"/>
              </a:ext>
            </a:extLst>
          </p:cNvPr>
          <p:cNvSpPr txBox="1"/>
          <p:nvPr/>
        </p:nvSpPr>
        <p:spPr>
          <a:xfrm>
            <a:off x="178634" y="401489"/>
            <a:ext cx="2283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Gateway Profile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16E715-82C4-D68E-1B16-E80F13A0A8DF}"/>
              </a:ext>
            </a:extLst>
          </p:cNvPr>
          <p:cNvSpPr txBox="1"/>
          <p:nvPr/>
        </p:nvSpPr>
        <p:spPr>
          <a:xfrm>
            <a:off x="276665" y="112542"/>
            <a:ext cx="2579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Profiles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214B35-AD58-B806-4FC5-86F7266D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074" y="856513"/>
            <a:ext cx="2472249" cy="4191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0532B-ABFE-FA13-C8CE-EBCA9D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476"/>
          <a:stretch/>
        </p:blipFill>
        <p:spPr>
          <a:xfrm>
            <a:off x="220394" y="856513"/>
            <a:ext cx="2275986" cy="4174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85DDBE-D843-3444-8596-625241A84BC6}"/>
              </a:ext>
            </a:extLst>
          </p:cNvPr>
          <p:cNvSpPr txBox="1"/>
          <p:nvPr/>
        </p:nvSpPr>
        <p:spPr>
          <a:xfrm>
            <a:off x="5574296" y="401489"/>
            <a:ext cx="302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LSHTM Research 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C4DE0-D1F3-95C4-689C-38381A5D08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105"/>
          <a:stretch/>
        </p:blipFill>
        <p:spPr>
          <a:xfrm>
            <a:off x="5682017" y="856514"/>
            <a:ext cx="2696592" cy="4109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E4CBE-BF88-AEC2-AFE5-D41FFB99F79C}"/>
              </a:ext>
            </a:extLst>
          </p:cNvPr>
          <p:cNvSpPr txBox="1"/>
          <p:nvPr/>
        </p:nvSpPr>
        <p:spPr>
          <a:xfrm>
            <a:off x="8378609" y="878434"/>
            <a:ext cx="671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Note: post-2018,</a:t>
            </a:r>
          </a:p>
          <a:p>
            <a:r>
              <a:rPr lang="en-US" sz="800" dirty="0"/>
              <a:t>only items deposited as full-text  appear in this listing,</a:t>
            </a:r>
          </a:p>
        </p:txBody>
      </p:sp>
    </p:spTree>
    <p:extLst>
      <p:ext uri="{BB962C8B-B14F-4D97-AF65-F5344CB8AC3E}">
        <p14:creationId xmlns:p14="http://schemas.microsoft.com/office/powerpoint/2010/main" val="263119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EA1113-8C14-360B-53EF-7213CA8C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28" y="159452"/>
            <a:ext cx="7887000" cy="157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F632D9-6A35-C193-12C7-25C4D70A6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316695"/>
            <a:ext cx="7887000" cy="4315997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10" name="Picture 9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E2347149-8F68-AED4-F8F4-6258705F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3" y="0"/>
            <a:ext cx="7772400" cy="50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7" name="Picture 6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B75C2860-9509-4E0A-FEAE-0C79CA5B9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1" r="30685" b="7107"/>
          <a:stretch/>
        </p:blipFill>
        <p:spPr>
          <a:xfrm>
            <a:off x="628428" y="145555"/>
            <a:ext cx="7015017" cy="454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6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85131E-8C07-BFA9-FD29-97400814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428" y="295422"/>
            <a:ext cx="7887000" cy="4337270"/>
          </a:xfrm>
        </p:spPr>
        <p:txBody>
          <a:bodyPr/>
          <a:lstStyle/>
          <a:p>
            <a:pPr marL="88900" indent="0">
              <a:buNone/>
            </a:pPr>
            <a:endParaRPr lang="en-US" dirty="0"/>
          </a:p>
        </p:txBody>
      </p:sp>
      <p:pic>
        <p:nvPicPr>
          <p:cNvPr id="3" name="Picture 2" descr="A picture containing screenshot, line, design&#10;&#10;Description automatically generated">
            <a:extLst>
              <a:ext uri="{FF2B5EF4-FFF2-40B4-BE49-F238E27FC236}">
                <a16:creationId xmlns:a16="http://schemas.microsoft.com/office/drawing/2014/main" id="{F1014B35-CB4E-93B0-8B75-9B80137C1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9" r="30402" b="9724"/>
          <a:stretch/>
        </p:blipFill>
        <p:spPr>
          <a:xfrm>
            <a:off x="675320" y="179331"/>
            <a:ext cx="7155695" cy="45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25063"/>
      </p:ext>
    </p:extLst>
  </p:cSld>
  <p:clrMapOvr>
    <a:masterClrMapping/>
  </p:clrMapOvr>
</p:sld>
</file>

<file path=ppt/theme/theme1.xml><?xml version="1.0" encoding="utf-8"?>
<a:theme xmlns:a="http://schemas.openxmlformats.org/drawingml/2006/main" name="Symplectic 2015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ibility xmlns="6a164dda-3779-4169-b957-e287451f6523">Internal</Visibility>
    <SharedWithUsers xmlns="a48e264f-aa42-4aa3-a71d-97109fdf6c61">
      <UserInfo>
        <DisplayName>Andy  Reid</DisplayName>
        <AccountId>74</AccountId>
        <AccountType/>
      </UserInfo>
    </SharedWithUsers>
    <TaxCatchAll xmlns="6a164dda-3779-4169-b957-e287451f6523" xsi:nil="true"/>
    <lcf76f155ced4ddcb4097134ff3c332f xmlns="d516e8a3-0cdd-4387-be9a-7a18a6bb6a4d">
      <Terms xmlns="http://schemas.microsoft.com/office/infopath/2007/PartnerControls"/>
    </lcf76f155ced4ddcb4097134ff3c332f>
  </documentManagement>
</p:properties>
</file>

<file path=customXml/item2.xml><?xml version="1.0" encoding="utf-8"?>
<?mso-contentType ?>
<SharedContentType xmlns="Microsoft.SharePoint.Taxonomy.ContentTypeSync" SourceId="8207403b-203c-4ed3-95cd-88a852189123" ContentTypeId="0x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E320B7C1E63942BD57B14854EDD0D6" ma:contentTypeVersion="21" ma:contentTypeDescription="Create a new document." ma:contentTypeScope="" ma:versionID="00ad093a64dd583ee5c4497bdf9691d2">
  <xsd:schema xmlns:xsd="http://www.w3.org/2001/XMLSchema" xmlns:xs="http://www.w3.org/2001/XMLSchema" xmlns:p="http://schemas.microsoft.com/office/2006/metadata/properties" xmlns:ns2="6a164dda-3779-4169-b957-e287451f6523" xmlns:ns3="a48e264f-aa42-4aa3-a71d-97109fdf6c61" xmlns:ns4="d516e8a3-0cdd-4387-be9a-7a18a6bb6a4d" targetNamespace="http://schemas.microsoft.com/office/2006/metadata/properties" ma:root="true" ma:fieldsID="f67649b7314d2f382b734e1d42f0790d" ns2:_="" ns3:_="" ns4:_="">
    <xsd:import namespace="6a164dda-3779-4169-b957-e287451f6523"/>
    <xsd:import namespace="a48e264f-aa42-4aa3-a71d-97109fdf6c61"/>
    <xsd:import namespace="d516e8a3-0cdd-4387-be9a-7a18a6bb6a4d"/>
    <xsd:element name="properties">
      <xsd:complexType>
        <xsd:sequence>
          <xsd:element name="documentManagement">
            <xsd:complexType>
              <xsd:all>
                <xsd:element ref="ns2:Visibility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2:TaxCatchAll" minOccurs="0"/>
                <xsd:element ref="ns4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Visibility" ma:index="8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  <xsd:element name="TaxCatchAll" ma:index="23" nillable="true" ma:displayName="Taxonomy Catch All Column" ma:hidden="true" ma:list="{63a29ae1-bd50-49a5-bc0f-8a93cd396822}" ma:internalName="TaxCatchAll" ma:showField="CatchAllData" ma:web="a48e264f-aa42-4aa3-a71d-97109fdf6c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8e264f-aa42-4aa3-a71d-97109fdf6c6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16e8a3-0cdd-4387-be9a-7a18a6bb6a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8207403b-203c-4ed3-95cd-88a85218912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6D663A-069B-4382-9D23-4A3786E22119}">
  <ds:schemaRefs>
    <ds:schemaRef ds:uri="http://schemas.microsoft.com/office/2006/metadata/properties"/>
    <ds:schemaRef ds:uri="a48e264f-aa42-4aa3-a71d-97109fdf6c61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6a164dda-3779-4169-b957-e287451f6523"/>
    <ds:schemaRef ds:uri="http://purl.org/dc/dcmitype/"/>
    <ds:schemaRef ds:uri="http://schemas.openxmlformats.org/package/2006/metadata/core-properties"/>
    <ds:schemaRef ds:uri="d516e8a3-0cdd-4387-be9a-7a18a6bb6a4d"/>
  </ds:schemaRefs>
</ds:datastoreItem>
</file>

<file path=customXml/itemProps2.xml><?xml version="1.0" encoding="utf-8"?>
<ds:datastoreItem xmlns:ds="http://schemas.openxmlformats.org/officeDocument/2006/customXml" ds:itemID="{2039734D-0AD2-48BA-A313-2E4EB383723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C26C6F9-0919-4849-8E5E-A287D372E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164dda-3779-4169-b957-e287451f6523"/>
    <ds:schemaRef ds:uri="a48e264f-aa42-4aa3-a71d-97109fdf6c61"/>
    <ds:schemaRef ds:uri="d516e8a3-0cdd-4387-be9a-7a18a6bb6a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57436B0-A9B1-4EE2-AF5D-E2CF08F62D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4248</TotalTime>
  <Words>362</Words>
  <Application>Microsoft Macintosh PowerPoint</Application>
  <PresentationFormat>On-screen Show (16:9)</PresentationFormat>
  <Paragraphs>41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Symplectic 2015</vt:lpstr>
      <vt:lpstr>PowerPoint Presentation</vt:lpstr>
      <vt:lpstr>Elements</vt:lpstr>
      <vt:lpstr>Elements Internal Profile</vt:lpstr>
      <vt:lpstr>Elements CV Template</vt:lpstr>
      <vt:lpstr>Edit Profile for 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LSHTM Elements CV Guide slides</dc:title>
  <dc:creator>Dominic Walker</dc:creator>
  <cp:lastModifiedBy>Andy  Reid</cp:lastModifiedBy>
  <cp:revision>17</cp:revision>
  <cp:lastPrinted>2018-08-23T14:00:48Z</cp:lastPrinted>
  <dcterms:modified xsi:type="dcterms:W3CDTF">2023-05-26T10:38:21Z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0x01010068E320B7C1E63942BD57B14854EDD0D6</vt:lpwstr>
  </property>
</Properties>
</file>